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17E6-AE66-482C-ADDE-B09AB536D771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4E1-69CD-48D5-ABDD-5B846C356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17E6-AE66-482C-ADDE-B09AB536D771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4E1-69CD-48D5-ABDD-5B846C356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17E6-AE66-482C-ADDE-B09AB536D771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4E1-69CD-48D5-ABDD-5B846C356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17E6-AE66-482C-ADDE-B09AB536D771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4E1-69CD-48D5-ABDD-5B846C356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17E6-AE66-482C-ADDE-B09AB536D771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4E1-69CD-48D5-ABDD-5B846C356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17E6-AE66-482C-ADDE-B09AB536D771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4E1-69CD-48D5-ABDD-5B846C356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17E6-AE66-482C-ADDE-B09AB536D771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4E1-69CD-48D5-ABDD-5B846C356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17E6-AE66-482C-ADDE-B09AB536D771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4E1-69CD-48D5-ABDD-5B846C356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17E6-AE66-482C-ADDE-B09AB536D771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4E1-69CD-48D5-ABDD-5B846C356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17E6-AE66-482C-ADDE-B09AB536D771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4E1-69CD-48D5-ABDD-5B846C356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17E6-AE66-482C-ADDE-B09AB536D771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4E1-69CD-48D5-ABDD-5B846C35604A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917E6-AE66-482C-ADDE-B09AB536D771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9A4E1-69CD-48D5-ABDD-5B846C35604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Fiscal Year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Cape Elizabeth Municipal Budget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4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ichael.mcgovern\AppData\Local\Microsoft\Windows\Temporary Internet Files\Content.IE5\9K3MKM09\64682636_2e1fe16ee6_z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70" y="1806575"/>
            <a:ext cx="471266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ael.mcgovern\AppData\Local\Microsoft\Windows\Temporary Internet Files\Content.IE5\MWMWXIJ4\color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"/>
            <a:ext cx="9144000" cy="60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hael.mcgovern\AppData\Local\Microsoft\Windows\Temporary Internet Files\Content.IE5\MWMWXIJ4\color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"/>
            <a:ext cx="9144000" cy="60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chael.mcgovern\AppData\Local\Microsoft\Windows\Temporary Internet Files\Content.IE5\9K3MKM09\seattlespring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190"/>
            <a:ext cx="9144000" cy="61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hael.mcgovern\AppData\Local\Microsoft\Windows\Temporary Internet Files\Content.IE5\MWMWXIJ4\crocus_background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7824"/>
            <a:ext cx="7620000" cy="510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chael.mcgovern\AppData\Local\Microsoft\Windows\Temporary Internet Files\Content.IE5\XQ0LJVE3\chapel-hill-pink-flowering-tree-big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35"/>
            <a:ext cx="9144000" cy="60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ichael.mcgovern\AppData\Local\Microsoft\Windows\Temporary Internet Files\Content.IE5\XQ0LJVE3\Tulips-in-spring-1398779485_85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ichael.mcgovern\AppData\Local\Microsoft\Windows\Temporary Internet Files\Content.IE5\XQ0LJVE3\Tulips-in-spring-1398779485_85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5105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Spring is Budget Season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8284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Topline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7361"/>
            <a:ext cx="7448755" cy="40514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Budget is up 6.3%</a:t>
            </a:r>
          </a:p>
          <a:p>
            <a:r>
              <a:rPr lang="en-US" sz="2800" dirty="0" smtClean="0"/>
              <a:t>Property Tax would increase 27 cents </a:t>
            </a:r>
          </a:p>
          <a:p>
            <a:r>
              <a:rPr lang="en-US" sz="2800" dirty="0" smtClean="0"/>
              <a:t>This increases each tax bill 1.56%.</a:t>
            </a:r>
          </a:p>
          <a:p>
            <a:r>
              <a:rPr lang="en-US" sz="2800" dirty="0" smtClean="0"/>
              <a:t>Library is half of the Increase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211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Personnel Costs are 51% of the Budget</a:t>
            </a:r>
          </a:p>
          <a:p>
            <a:r>
              <a:rPr lang="en-US" dirty="0" smtClean="0"/>
              <a:t>Most employees would receive a 2.5% increase</a:t>
            </a:r>
          </a:p>
          <a:p>
            <a:r>
              <a:rPr lang="en-US" dirty="0" smtClean="0"/>
              <a:t>Health insurance costs are up $40,400 due to changing demographics</a:t>
            </a:r>
          </a:p>
          <a:p>
            <a:r>
              <a:rPr lang="en-US" dirty="0" smtClean="0"/>
              <a:t>Workers compensation costs are up $30,000 or 31% due to change in experience modification</a:t>
            </a:r>
          </a:p>
          <a:p>
            <a:r>
              <a:rPr lang="en-US" dirty="0" smtClean="0"/>
              <a:t>$35,000 is included for 50% of the cost of an human resources assistant to be shared with the school department.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2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Debt Service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 contains $290,000 in new debt service expenses for the Thomas Memorial Library. </a:t>
            </a:r>
          </a:p>
          <a:p>
            <a:r>
              <a:rPr lang="en-US" dirty="0" smtClean="0"/>
              <a:t>The actual costs will be $306,904.  The difference is due to a slightly earlier borrowing than anticipated.  </a:t>
            </a:r>
          </a:p>
          <a:p>
            <a:r>
              <a:rPr lang="en-US" dirty="0" smtClean="0"/>
              <a:t>The true interest costs for the library project is 2.42%</a:t>
            </a:r>
          </a:p>
          <a:p>
            <a:r>
              <a:rPr lang="en-US" dirty="0" smtClean="0"/>
              <a:t>The debt is $4.0 million with interest of 1.26 million</a:t>
            </a:r>
          </a:p>
          <a:p>
            <a:r>
              <a:rPr lang="en-US" dirty="0" smtClean="0"/>
              <a:t>The debt will be fully paid on March 15, 2035.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7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Increases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$15,000 for retirement costs</a:t>
            </a:r>
          </a:p>
          <a:p>
            <a:r>
              <a:rPr lang="en-US" dirty="0" smtClean="0"/>
              <a:t>$15,000 for greenbelt trails encroachment</a:t>
            </a:r>
          </a:p>
          <a:p>
            <a:r>
              <a:rPr lang="en-US" dirty="0" smtClean="0"/>
              <a:t>$12,000 for geographic information systems </a:t>
            </a:r>
          </a:p>
          <a:p>
            <a:r>
              <a:rPr lang="en-US" dirty="0" smtClean="0"/>
              <a:t>$10,000 for facilities maintenance</a:t>
            </a:r>
          </a:p>
          <a:p>
            <a:r>
              <a:rPr lang="en-US" dirty="0" smtClean="0"/>
              <a:t>$10,000 for legal services</a:t>
            </a:r>
          </a:p>
          <a:p>
            <a:r>
              <a:rPr lang="en-US" dirty="0" smtClean="0"/>
              <a:t>$5,000 for street lights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8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Needs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Identified need was $1.5 million</a:t>
            </a:r>
          </a:p>
          <a:p>
            <a:r>
              <a:rPr lang="en-US" dirty="0" smtClean="0"/>
              <a:t>Long term financial plan projected $1.0 million as part of $100,000 increase each year</a:t>
            </a:r>
          </a:p>
          <a:p>
            <a:r>
              <a:rPr lang="en-US" dirty="0" smtClean="0"/>
              <a:t>Budget provides for $950,000 or $50,000.</a:t>
            </a:r>
          </a:p>
          <a:p>
            <a:r>
              <a:rPr lang="en-US" dirty="0" smtClean="0"/>
              <a:t>Hope to bridge difference with savings in retirement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Capital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$435,000 for roadway paving and drainage needs</a:t>
            </a:r>
          </a:p>
          <a:p>
            <a:r>
              <a:rPr lang="en-US" dirty="0" smtClean="0"/>
              <a:t>$180,000 to replace a front end loader</a:t>
            </a:r>
          </a:p>
          <a:p>
            <a:r>
              <a:rPr lang="en-US" dirty="0" smtClean="0"/>
              <a:t>$66,000 to replace two police cruisers</a:t>
            </a:r>
          </a:p>
          <a:p>
            <a:r>
              <a:rPr lang="en-US" dirty="0" smtClean="0"/>
              <a:t>$40,000 for a pick up truck replacement</a:t>
            </a:r>
          </a:p>
          <a:p>
            <a:r>
              <a:rPr lang="en-US" dirty="0" smtClean="0"/>
              <a:t>$30,000 for bodywork to a fire truck</a:t>
            </a:r>
          </a:p>
          <a:p>
            <a:r>
              <a:rPr lang="en-US" dirty="0" smtClean="0"/>
              <a:t>$32,000 for high school tennis </a:t>
            </a:r>
            <a:r>
              <a:rPr lang="en-US" smtClean="0"/>
              <a:t>court </a:t>
            </a:r>
            <a:r>
              <a:rPr lang="en-US" smtClean="0"/>
              <a:t>repair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2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$100,000 more from excise taxes are citizens are buying newer more expensive vehicles</a:t>
            </a:r>
          </a:p>
          <a:p>
            <a:r>
              <a:rPr lang="en-US" dirty="0" smtClean="0"/>
              <a:t>$21,754 decline in state revenue sharing to $430,000.</a:t>
            </a:r>
          </a:p>
          <a:p>
            <a:r>
              <a:rPr lang="en-US" dirty="0" smtClean="0"/>
              <a:t>Governor has projected no revenue sharing for FY 2017.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2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Municipal Budget on March 16 and March 18</a:t>
            </a:r>
          </a:p>
          <a:p>
            <a:r>
              <a:rPr lang="en-US" dirty="0" smtClean="0"/>
              <a:t>School Budget on April 27</a:t>
            </a:r>
          </a:p>
          <a:p>
            <a:r>
              <a:rPr lang="en-US" dirty="0" smtClean="0"/>
              <a:t>Budget public Hearing on May 12</a:t>
            </a:r>
          </a:p>
          <a:p>
            <a:r>
              <a:rPr lang="en-US" dirty="0" smtClean="0"/>
              <a:t>Citizen Vote on school budget on June 9</a:t>
            </a:r>
            <a:r>
              <a:rPr lang="en-US" baseline="30000" dirty="0" smtClean="0"/>
              <a:t>th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64515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437</TotalTime>
  <Words>368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Winter</vt:lpstr>
      <vt:lpstr>Fiscal Year 2016</vt:lpstr>
      <vt:lpstr>Budget Topline </vt:lpstr>
      <vt:lpstr>Personnel </vt:lpstr>
      <vt:lpstr>Library Debt Service </vt:lpstr>
      <vt:lpstr>Miscellaneous Increases</vt:lpstr>
      <vt:lpstr>Capital Needs </vt:lpstr>
      <vt:lpstr>Proposed Capital Funding</vt:lpstr>
      <vt:lpstr>Revenues</vt:lpstr>
      <vt:lpstr>Budget Review </vt:lpstr>
      <vt:lpstr>PowerPoint Presentation</vt:lpstr>
    </vt:vector>
  </TitlesOfParts>
  <Company>Town of Cape Elizabeth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Year 2016</dc:title>
  <dc:creator>Michael McGovern</dc:creator>
  <cp:lastModifiedBy>Michael McGovern</cp:lastModifiedBy>
  <cp:revision>6</cp:revision>
  <cp:lastPrinted>2015-03-09T12:57:45Z</cp:lastPrinted>
  <dcterms:created xsi:type="dcterms:W3CDTF">2015-03-09T12:06:30Z</dcterms:created>
  <dcterms:modified xsi:type="dcterms:W3CDTF">2015-03-10T12:02:46Z</dcterms:modified>
</cp:coreProperties>
</file>